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9"/>
  </p:notesMasterIdLst>
  <p:sldIdLst>
    <p:sldId id="256" r:id="rId2"/>
    <p:sldId id="257" r:id="rId3"/>
    <p:sldId id="261" r:id="rId4"/>
    <p:sldId id="260" r:id="rId5"/>
    <p:sldId id="305" r:id="rId6"/>
    <p:sldId id="306" r:id="rId7"/>
    <p:sldId id="310" r:id="rId8"/>
    <p:sldId id="309" r:id="rId9"/>
    <p:sldId id="311" r:id="rId10"/>
    <p:sldId id="312" r:id="rId11"/>
    <p:sldId id="314" r:id="rId12"/>
    <p:sldId id="317" r:id="rId13"/>
    <p:sldId id="315" r:id="rId14"/>
    <p:sldId id="316" r:id="rId15"/>
    <p:sldId id="318" r:id="rId16"/>
    <p:sldId id="319" r:id="rId17"/>
    <p:sldId id="313" r:id="rId1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ExtraBold" panose="00000900000000000000" pitchFamily="2" charset="0"/>
      <p:bold r:id="rId24"/>
      <p:boldItalic r:id="rId25"/>
    </p:embeddedFont>
    <p:embeddedFont>
      <p:font typeface="Montserrat ExtraLight" panose="000003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C8251C-835A-4664-9CB0-4D78A38E644F}">
  <a:tblStyle styleId="{89C8251C-835A-4664-9CB0-4D78A38E64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2" r:id="rId6"/>
    <p:sldLayoutId id="2147483666" r:id="rId7"/>
    <p:sldLayoutId id="2147483669" r:id="rId8"/>
    <p:sldLayoutId id="214748368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Radio Receiver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917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Andrei Vasilev and Joshua Sevick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2EA7F-0445-FEA5-F59B-78C4A052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C34FC-5097-998D-5286-70CD247A2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Drill baby drill!</a:t>
            </a:r>
          </a:p>
          <a:p>
            <a:pPr lvl="1"/>
            <a:r>
              <a:rPr lang="en-US" dirty="0"/>
              <a:t>Drilled into the traces to sever the connections</a:t>
            </a:r>
          </a:p>
          <a:p>
            <a:r>
              <a:rPr lang="en-US" dirty="0"/>
              <a:t>Hand soldered connections</a:t>
            </a:r>
          </a:p>
          <a:p>
            <a:pPr lvl="1"/>
            <a:r>
              <a:rPr lang="en-US" dirty="0"/>
              <a:t>Using the test points as pad connections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25DF2-1A87-AF4F-B039-8878E26E0AF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Image rejection fix</a:t>
            </a:r>
          </a:p>
          <a:p>
            <a:pPr lvl="1"/>
            <a:r>
              <a:rPr lang="en-US" dirty="0"/>
              <a:t>Band pass filter was interfering with the input signal</a:t>
            </a:r>
          </a:p>
          <a:p>
            <a:pPr lvl="1"/>
            <a:r>
              <a:rPr lang="en-US" dirty="0"/>
              <a:t>Bypassed the bandpass filter to get cleaner signal. </a:t>
            </a:r>
          </a:p>
          <a:p>
            <a:pPr lvl="2"/>
            <a:r>
              <a:rPr lang="en-US" dirty="0"/>
              <a:t>Achieved better image rejection at 1 </a:t>
            </a:r>
            <a:r>
              <a:rPr lang="en-US" dirty="0" err="1"/>
              <a:t>uV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048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5FC08-CBEE-A28C-B15E-80CA1A9C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EF6027-4C7C-482A-A00C-3D1C1E2309E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326C0E0-6C38-A796-17E8-13E7CC7BC4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Signal strength, hardware fixes, and image rejection</a:t>
            </a:r>
          </a:p>
        </p:txBody>
      </p:sp>
      <p:cxnSp>
        <p:nvCxnSpPr>
          <p:cNvPr id="5" name="Google Shape;209;p43">
            <a:extLst>
              <a:ext uri="{FF2B5EF4-FFF2-40B4-BE49-F238E27FC236}">
                <a16:creationId xmlns:a16="http://schemas.microsoft.com/office/drawing/2014/main" id="{F5FD92F2-D35E-08CE-2B6F-680EB691B2D3}"/>
              </a:ext>
            </a:extLst>
          </p:cNvPr>
          <p:cNvCxnSpPr/>
          <p:nvPr/>
        </p:nvCxnSpPr>
        <p:spPr>
          <a:xfrm>
            <a:off x="3589969" y="3177750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344936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6E256C6-4A4C-31DB-37EF-FFF2960AE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een circuit board with wires and wires&#10;&#10;AI-generated content may be incorrect.">
            <a:extLst>
              <a:ext uri="{FF2B5EF4-FFF2-40B4-BE49-F238E27FC236}">
                <a16:creationId xmlns:a16="http://schemas.microsoft.com/office/drawing/2014/main" id="{6A609E12-1B8A-8860-85F3-00EF8512A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24" y="23050"/>
            <a:ext cx="4954994" cy="49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51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3852F-BCE1-5EB1-CC79-867E1B53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1 </a:t>
            </a:r>
            <a:r>
              <a:rPr lang="en-US" dirty="0" err="1"/>
              <a:t>uV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24E79-5206-64E2-4BE3-6CA91EA74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5EB95-D11E-01D9-2298-CCC0AD2C448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4DE483-0F75-D18E-B449-C8C2360A1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91" y="983809"/>
            <a:ext cx="7395009" cy="415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53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8CEDB-B92B-588E-4A41-53143AD26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3 </a:t>
            </a:r>
            <a:r>
              <a:rPr lang="en-US" dirty="0" err="1"/>
              <a:t>uV</a:t>
            </a:r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335737-F7B6-C03E-FE81-513F9E42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45" y="1007485"/>
            <a:ext cx="7266709" cy="408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6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EBBC1-ABE7-609E-E7F3-635AEDA14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1 mV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95082D-DEA2-94A4-F771-23951BEDF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36" y="974148"/>
            <a:ext cx="7412182" cy="416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58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01AB-953D-B59C-B4EF-336F2E0F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3-Fold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CC989-DFBA-81D6-EC17-33D36FAF8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996176"/>
            <a:ext cx="4946400" cy="2760900"/>
          </a:xfrm>
        </p:spPr>
        <p:txBody>
          <a:bodyPr/>
          <a:lstStyle/>
          <a:p>
            <a:r>
              <a:rPr lang="en-US" dirty="0"/>
              <a:t>The 1:4 MUX was wired for a binary clock instead of </a:t>
            </a:r>
            <a:r>
              <a:rPr lang="en-US" dirty="0" err="1"/>
              <a:t>I2C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Wired for 0, 1, 2 ,3 instead of 0, 1, 3, 2.</a:t>
            </a:r>
          </a:p>
          <a:p>
            <a:r>
              <a:rPr lang="en-US" dirty="0"/>
              <a:t>Incorrect phase summing</a:t>
            </a:r>
          </a:p>
          <a:p>
            <a:pPr lvl="1"/>
            <a:r>
              <a:rPr lang="en-US" dirty="0"/>
              <a:t>0/90 degrees phase summation 180/270 phase difference</a:t>
            </a:r>
          </a:p>
          <a:p>
            <a:r>
              <a:rPr lang="en-US" dirty="0"/>
              <a:t>Incorrect schematic footprint. </a:t>
            </a:r>
          </a:p>
          <a:p>
            <a:pPr lvl="1"/>
            <a:r>
              <a:rPr lang="en-US" dirty="0"/>
              <a:t>The datasheet revealed that we had positive feedback instead of negative. </a:t>
            </a:r>
          </a:p>
          <a:p>
            <a:pPr lvl="1"/>
            <a:r>
              <a:rPr lang="en-US" dirty="0"/>
              <a:t>The positive and negative terminals were reversed</a:t>
            </a:r>
          </a:p>
        </p:txBody>
      </p:sp>
    </p:spTree>
    <p:extLst>
      <p:ext uri="{BB962C8B-B14F-4D97-AF65-F5344CB8AC3E}">
        <p14:creationId xmlns:p14="http://schemas.microsoft.com/office/powerpoint/2010/main" val="4110964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3966-7512-BDD8-BA24-3D760E99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for improvement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95AB7-3085-EA1F-0A8C-6B3891119146}"/>
              </a:ext>
            </a:extLst>
          </p:cNvPr>
          <p:cNvSpPr txBox="1"/>
          <p:nvPr/>
        </p:nvSpPr>
        <p:spPr>
          <a:xfrm>
            <a:off x="466765" y="1031404"/>
            <a:ext cx="58050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Image rejection becomes flawed at louder signals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Quisk</a:t>
            </a:r>
            <a:r>
              <a:rPr lang="en-US" sz="2000" dirty="0">
                <a:solidFill>
                  <a:schemeClr val="bg1"/>
                </a:solidFill>
              </a:rPr>
              <a:t> image rejection could not be figured out and implemented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Hardware was faulty. We should have spent more time reviewing our design before we printed it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" name="Picture 10" descr="A cartoon of a person in a garment pointing at something&#10;&#10;AI-generated content may be incorrect.">
            <a:extLst>
              <a:ext uri="{FF2B5EF4-FFF2-40B4-BE49-F238E27FC236}">
                <a16:creationId xmlns:a16="http://schemas.microsoft.com/office/drawing/2014/main" id="{B4313AA1-78DA-89FC-9BDF-9C8C40880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227" y="1184410"/>
            <a:ext cx="2447707" cy="183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5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Receiver goals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2000" dirty="0"/>
              <a:t>Frequency Range 3.5 – 14.5 MHz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2000" dirty="0"/>
              <a:t>Tayloe mixer </a:t>
            </a:r>
            <a:endParaRPr sz="2000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2000" dirty="0"/>
              <a:t>Gain of 5</a:t>
            </a:r>
            <a:endParaRPr sz="2000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2000" dirty="0" err="1"/>
              <a:t>SSB</a:t>
            </a:r>
            <a:r>
              <a:rPr lang="en-US" sz="2000" dirty="0"/>
              <a:t> reception, HAM radio use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Schematic*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121891" y="3287497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Corrected to account for the wrong pinout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 descr="A computer diagram of a circuit board&#10;&#10;AI-generated content may be incorrect.">
            <a:extLst>
              <a:ext uri="{FF2B5EF4-FFF2-40B4-BE49-F238E27FC236}">
                <a16:creationId xmlns:a16="http://schemas.microsoft.com/office/drawing/2014/main" id="{AD740FBC-2C02-44E0-5F9F-D664CB478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88" y="210574"/>
            <a:ext cx="7362174" cy="47223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D5B6-75AF-44C7-4CA8-C8FC51679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1E3BD-A10B-4535-95AB-E2084550F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915725"/>
            <a:ext cx="4946400" cy="2760900"/>
          </a:xfrm>
        </p:spPr>
        <p:txBody>
          <a:bodyPr/>
          <a:lstStyle/>
          <a:p>
            <a:r>
              <a:rPr lang="en-US" dirty="0"/>
              <a:t>No transformer</a:t>
            </a:r>
          </a:p>
          <a:p>
            <a:r>
              <a:rPr lang="en-US" dirty="0"/>
              <a:t>Band pass filter</a:t>
            </a:r>
          </a:p>
          <a:p>
            <a:pPr lvl="1"/>
            <a:r>
              <a:rPr lang="en-US" dirty="0"/>
              <a:t>Hand wound (winded) inductors </a:t>
            </a:r>
          </a:p>
          <a:p>
            <a:r>
              <a:rPr lang="en-US" dirty="0"/>
              <a:t>Tayloe mixer</a:t>
            </a:r>
          </a:p>
          <a:p>
            <a:r>
              <a:rPr lang="en-US" dirty="0"/>
              <a:t>Test points for tracking down bugs</a:t>
            </a:r>
          </a:p>
          <a:p>
            <a:r>
              <a:rPr lang="en-US" dirty="0"/>
              <a:t>Sensitivity down to 1 </a:t>
            </a:r>
            <a:r>
              <a:rPr lang="en-US" dirty="0" err="1"/>
              <a:t>uV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6180BE3B-45F2-66D4-DA2F-188FB0F44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641" y="2613128"/>
            <a:ext cx="3431843" cy="228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608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8EF2-7FA9-C0EF-83F8-902ADCCDA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Struggles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421AEB-DDB6-496F-B9D8-79E92876E497}"/>
              </a:ext>
            </a:extLst>
          </p:cNvPr>
          <p:cNvSpPr txBox="1"/>
          <p:nvPr/>
        </p:nvSpPr>
        <p:spPr>
          <a:xfrm>
            <a:off x="1679863" y="1143970"/>
            <a:ext cx="5784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Mistaken parts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74HC4052</a:t>
            </a:r>
            <a:r>
              <a:rPr lang="en-US" sz="1600" dirty="0">
                <a:solidFill>
                  <a:schemeClr val="bg1"/>
                </a:solidFill>
              </a:rPr>
              <a:t> didn’t meet frequency spec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Op-amp: </a:t>
            </a:r>
            <a:r>
              <a:rPr lang="en-US" sz="1600" dirty="0" err="1">
                <a:solidFill>
                  <a:schemeClr val="bg1"/>
                </a:solidFill>
              </a:rPr>
              <a:t>NE5532</a:t>
            </a:r>
            <a:r>
              <a:rPr lang="en-US" sz="1600" dirty="0">
                <a:solidFill>
                  <a:schemeClr val="bg1"/>
                </a:solidFill>
              </a:rPr>
              <a:t> wasn’t rail to rail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ChatGPT led us astray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With the help of Dr. Frohne, </a:t>
            </a:r>
            <a:r>
              <a:rPr lang="en-US" sz="1600" dirty="0" err="1">
                <a:solidFill>
                  <a:schemeClr val="bg1"/>
                </a:solidFill>
              </a:rPr>
              <a:t>SN74CBT3253</a:t>
            </a:r>
            <a:r>
              <a:rPr lang="en-US" sz="1600" dirty="0">
                <a:solidFill>
                  <a:schemeClr val="bg1"/>
                </a:solidFill>
              </a:rPr>
              <a:t> and </a:t>
            </a:r>
            <a:r>
              <a:rPr lang="en-US" sz="1600" dirty="0" err="1">
                <a:solidFill>
                  <a:schemeClr val="bg1"/>
                </a:solidFill>
              </a:rPr>
              <a:t>TLV2172IDR</a:t>
            </a:r>
            <a:r>
              <a:rPr lang="en-US" sz="1600" dirty="0">
                <a:solidFill>
                  <a:schemeClr val="bg1"/>
                </a:solidFill>
              </a:rPr>
              <a:t> were chosen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lvl="3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28" name="Picture 4" descr="Blind Leading the Blind | Cruciform Stuff">
            <a:extLst>
              <a:ext uri="{FF2B5EF4-FFF2-40B4-BE49-F238E27FC236}">
                <a16:creationId xmlns:a16="http://schemas.microsoft.com/office/drawing/2014/main" id="{15F3CE22-0623-7EF1-394C-BB163EC5B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70" y="2957945"/>
            <a:ext cx="3372012" cy="207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677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CF81B-9A87-25AB-1487-492357F6A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737" y="2118858"/>
            <a:ext cx="4792200" cy="644700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7FA805-475D-4305-90FE-F6426A33A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0408" y="1798132"/>
            <a:ext cx="5541163" cy="862001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Board Layout*</a:t>
            </a:r>
          </a:p>
          <a:p>
            <a:pPr algn="l"/>
            <a:r>
              <a:rPr lang="en-US" sz="32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bg1"/>
                </a:solidFill>
                <a:highlight>
                  <a:srgbClr val="FFFF00"/>
                </a:highlight>
              </a:rPr>
              <a:t>	</a:t>
            </a:r>
            <a:r>
              <a:rPr lang="en-US" sz="3200" b="1" dirty="0">
                <a:solidFill>
                  <a:schemeClr val="bg1"/>
                </a:solidFill>
              </a:rPr>
              <a:t>	</a:t>
            </a:r>
            <a:endParaRPr lang="en-US" sz="2800" b="1" dirty="0">
              <a:solidFill>
                <a:schemeClr val="tx2"/>
              </a:solidFill>
            </a:endParaRPr>
          </a:p>
        </p:txBody>
      </p:sp>
      <p:cxnSp>
        <p:nvCxnSpPr>
          <p:cNvPr id="7" name="Google Shape;209;p43">
            <a:extLst>
              <a:ext uri="{FF2B5EF4-FFF2-40B4-BE49-F238E27FC236}">
                <a16:creationId xmlns:a16="http://schemas.microsoft.com/office/drawing/2014/main" id="{144B8FE2-18A8-B130-31EA-10A98DA4F499}"/>
              </a:ext>
            </a:extLst>
          </p:cNvPr>
          <p:cNvCxnSpPr/>
          <p:nvPr/>
        </p:nvCxnSpPr>
        <p:spPr>
          <a:xfrm>
            <a:off x="3146623" y="1729183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6C6A314-C085-6022-3D22-2A48A3C757DF}"/>
              </a:ext>
            </a:extLst>
          </p:cNvPr>
          <p:cNvSpPr txBox="1"/>
          <p:nvPr/>
        </p:nvSpPr>
        <p:spPr>
          <a:xfrm>
            <a:off x="3281263" y="2352356"/>
            <a:ext cx="3096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Reflects how the board actually is</a:t>
            </a:r>
          </a:p>
        </p:txBody>
      </p:sp>
    </p:spTree>
    <p:extLst>
      <p:ext uri="{BB962C8B-B14F-4D97-AF65-F5344CB8AC3E}">
        <p14:creationId xmlns:p14="http://schemas.microsoft.com/office/powerpoint/2010/main" val="1590869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circuit board&#10;&#10;AI-generated content may be incorrect.">
            <a:extLst>
              <a:ext uri="{FF2B5EF4-FFF2-40B4-BE49-F238E27FC236}">
                <a16:creationId xmlns:a16="http://schemas.microsoft.com/office/drawing/2014/main" id="{30365463-0985-6B29-946B-225701C96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3" y="0"/>
            <a:ext cx="50921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2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12D0-03B6-4CFF-037F-B1ABFE72B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Struggles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EAEB6-2D3D-0578-91AB-0E7823589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950" y="1063529"/>
            <a:ext cx="4946400" cy="2760900"/>
          </a:xfrm>
        </p:spPr>
        <p:txBody>
          <a:bodyPr/>
          <a:lstStyle/>
          <a:p>
            <a:r>
              <a:rPr lang="en-US" dirty="0"/>
              <a:t>Incorrect initial pin assignment</a:t>
            </a:r>
          </a:p>
          <a:p>
            <a:pPr lvl="1"/>
            <a:r>
              <a:rPr lang="en-US" dirty="0"/>
              <a:t>Online footprint for the op amp had the second op amp inputs reversed</a:t>
            </a:r>
          </a:p>
          <a:p>
            <a:pPr lvl="1"/>
            <a:r>
              <a:rPr lang="en-US" dirty="0"/>
              <a:t>Ended up having positive feedback instead of negative</a:t>
            </a:r>
          </a:p>
          <a:p>
            <a:pPr lvl="1"/>
            <a:r>
              <a:rPr lang="en-US" dirty="0"/>
              <a:t>Led to saturated op amp</a:t>
            </a:r>
          </a:p>
          <a:p>
            <a:r>
              <a:rPr lang="en-US" dirty="0"/>
              <a:t>0, 90, 180, and 270 degree phases were summed wrong</a:t>
            </a:r>
          </a:p>
          <a:p>
            <a:pPr lvl="1"/>
            <a:r>
              <a:rPr lang="en-US" dirty="0"/>
              <a:t>Instead of the difference between 0 and 180 and 90 and 270, it was the difference between 0 and 90 and 90 and 270</a:t>
            </a:r>
          </a:p>
          <a:p>
            <a:r>
              <a:rPr lang="en-US" dirty="0"/>
              <a:t>Led to bad image rejection</a:t>
            </a:r>
          </a:p>
        </p:txBody>
      </p:sp>
    </p:spTree>
    <p:extLst>
      <p:ext uri="{BB962C8B-B14F-4D97-AF65-F5344CB8AC3E}">
        <p14:creationId xmlns:p14="http://schemas.microsoft.com/office/powerpoint/2010/main" val="3323728764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358</Words>
  <Application>Microsoft Office PowerPoint</Application>
  <PresentationFormat>On-screen Show (16:9)</PresentationFormat>
  <Paragraphs>64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Montserrat ExtraLight</vt:lpstr>
      <vt:lpstr>Montserrat ExtraBold</vt:lpstr>
      <vt:lpstr>Montserrat</vt:lpstr>
      <vt:lpstr>Arial</vt:lpstr>
      <vt:lpstr>Futuristic Background by Slidesgo</vt:lpstr>
      <vt:lpstr>Radio Receiver</vt:lpstr>
      <vt:lpstr>Receiver goals</vt:lpstr>
      <vt:lpstr>Schematic*</vt:lpstr>
      <vt:lpstr>PowerPoint Presentation</vt:lpstr>
      <vt:lpstr>Key features</vt:lpstr>
      <vt:lpstr>Initial Struggles</vt:lpstr>
      <vt:lpstr>02</vt:lpstr>
      <vt:lpstr>PowerPoint Presentation</vt:lpstr>
      <vt:lpstr>Struggles</vt:lpstr>
      <vt:lpstr>Fixes</vt:lpstr>
      <vt:lpstr>Hardware</vt:lpstr>
      <vt:lpstr>PowerPoint Presentation</vt:lpstr>
      <vt:lpstr>At 1 uV</vt:lpstr>
      <vt:lpstr>At 3 uV</vt:lpstr>
      <vt:lpstr>At 1 mV</vt:lpstr>
      <vt:lpstr>3-Fold Problem</vt:lpstr>
      <vt:lpstr>Room for improvement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Joshua Sevick</dc:creator>
  <cp:lastModifiedBy>Joshua Sevick</cp:lastModifiedBy>
  <cp:revision>5</cp:revision>
  <dcterms:modified xsi:type="dcterms:W3CDTF">2025-06-11T19:02:06Z</dcterms:modified>
</cp:coreProperties>
</file>